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0" r:id="rId2"/>
    <p:sldId id="318" r:id="rId3"/>
    <p:sldId id="280" r:id="rId4"/>
    <p:sldId id="281" r:id="rId5"/>
    <p:sldId id="283" r:id="rId6"/>
    <p:sldId id="282" r:id="rId7"/>
    <p:sldId id="284" r:id="rId8"/>
    <p:sldId id="319" r:id="rId9"/>
    <p:sldId id="320" r:id="rId10"/>
    <p:sldId id="32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1FE7-33E5-4646-ADEB-EBFCAD3FC5BC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2C1B-89AD-4B05-A1D0-5E10E8F0C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0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1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9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96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9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7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2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7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60BE1-F9BF-4FF6-9ED4-6E58D1340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4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B50A-47E1-5BF1-FD99-A42E8E7CE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66028-4619-521D-4F66-C2E528C5F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7B1B-FCC6-426F-A8AC-08AF7313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817D2-A2E9-94A1-8AD1-ECB38294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5AD7A-9A55-C017-AFB3-17745D8B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B7590-887A-8A79-489C-3CB16933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9E3814-C022-0A76-FA5F-82C29C9E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14830-530B-4212-4763-2C48A0E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5DDC0-BBD4-DFD2-855A-417C169B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2349-3159-4CE1-3FFC-F9155BA8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3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395530-2C63-11CD-7679-43E42969A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CC0A6-5D38-8C9C-77ED-3CDCF38F92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82A1-0B6A-E089-C60F-D4D6BF38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DA7C-5694-707F-05E5-A53BCD16F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C9013-0D95-8B23-E806-1D6ED1E5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5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BD3AD18-64E1-6059-61D0-0BBC7B928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3144838"/>
          </a:xfrm>
        </p:spPr>
        <p:txBody>
          <a:bodyPr/>
          <a:lstStyle>
            <a:lvl1pPr marL="0" indent="0" algn="ctr">
              <a:lnSpc>
                <a:spcPct val="300000"/>
              </a:lnSpc>
              <a:buNone/>
              <a:tabLst>
                <a:tab pos="2230438" algn="l"/>
              </a:tabLst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8CD82-FE2C-848E-7E3C-C3106B0319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81100" y="3889003"/>
            <a:ext cx="9829800" cy="909637"/>
          </a:xfrm>
        </p:spPr>
        <p:txBody>
          <a:bodyPr anchor="b">
            <a:normAutofit/>
          </a:bodyPr>
          <a:lstStyle>
            <a:lvl1pPr algn="ctr">
              <a:defRPr sz="48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0454C-6DB7-B79C-A5BF-F3073BA447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507"/>
            <a:ext cx="9144000" cy="365125"/>
          </a:xfrm>
        </p:spPr>
        <p:txBody>
          <a:bodyPr/>
          <a:lstStyle>
            <a:lvl1pPr marL="0" indent="0" algn="ctr">
              <a:buNone/>
              <a:defRPr sz="2400" i="1"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3D7AE0-7DBD-A848-246A-F08E23C88C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5625" y="5513859"/>
            <a:ext cx="3460750" cy="289734"/>
          </a:xfrm>
        </p:spPr>
        <p:txBody>
          <a:bodyPr>
            <a:normAutofit/>
          </a:bodyPr>
          <a:lstStyle>
            <a:lvl1pPr marL="0" indent="0" algn="ctr">
              <a:buNone/>
              <a:defRPr sz="1800" b="1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8A1B98-64AE-7F0D-0D2A-3C7A5C0BBD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15382" y="5821460"/>
            <a:ext cx="7361237" cy="2897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First, Last Name – California Department of Fish and Wildlife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2A69D-4275-F414-2C61-02683FA56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9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59BC-34CD-F546-199B-7C111FEF7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8" y="437908"/>
            <a:ext cx="11421291" cy="760412"/>
          </a:xfrm>
        </p:spPr>
        <p:txBody>
          <a:bodyPr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5F90-C306-58CE-BEA8-25FB6AEBD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631599"/>
            <a:ext cx="3643540" cy="4769198"/>
          </a:xfrm>
        </p:spPr>
        <p:txBody>
          <a:bodyPr>
            <a:normAutofit/>
          </a:bodyPr>
          <a:lstStyle>
            <a:lvl1pPr>
              <a:defRPr sz="2400">
                <a:solidFill>
                  <a:srgbClr val="1E718F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7A9B63-5A41-C3DC-F351-2409C18447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1487" y="1631599"/>
            <a:ext cx="7910513" cy="47469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E80EE-C114-B206-6249-128EB26A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1E7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6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2B0D-075F-D768-4407-0791A6A5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C055E-DB1A-9CE9-A14A-B875FA1AB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0403C-8339-FE54-B0B8-655ADC67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51FA-E46B-067B-F5F6-D8E7AED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F8DE-CC42-C2C0-347C-D2E4DC4C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30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B8B-5F1A-B64F-46B0-66DB3304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FA42-FB53-C698-B2AF-811B1D735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CB75-B47C-E711-3104-FBF5CA70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38A3-8B39-1156-23D0-110D22CB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69FE-D170-8CF4-AFB9-292D0F16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63C-4495-DC9B-6F04-CFDC62B2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19C82-8E38-55C9-73E7-29FA02372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48D1-01C6-AA6E-90A6-2B6CFACB34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929DF-4E21-CCA7-F33F-92E811B96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8341D-EBD0-07F7-D10F-5B67BD857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1DB0-12D7-BEBF-FA0B-C2F663F0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2D4-60C6-6A3F-2AFB-8B933DE5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0DB4C-18DE-F658-DA95-72D9CAA76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02021-AC77-5817-5387-6458ED0F8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6D6EF9-E09C-B994-B99A-01163A9EF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511AE-2D79-1167-FB32-8BE5CEB41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EDD160-CF89-8055-F89D-72386F3F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879FE2-B645-B801-4B52-4824FC07F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AA895-337A-6F63-657D-27121F12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1E48-8F57-6C21-E3D7-E25EF33E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C2BE7-753E-A7E5-9D1B-40816F98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C593C-7AFC-40A3-B937-4913572F2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805E3-EAC5-8E37-AD07-E00D3ABC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912AF-6AAF-F69F-1485-A9A5FAB3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0AEAF-DF64-468C-F145-0D2BCB3BF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B0AFE-13E0-E6D8-5816-BCF2AB3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3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14AE-0669-1018-D859-92E63701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03BEE-4866-F78B-D235-3BA64900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57E2C-78FB-4E7C-E693-BA54C17E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02561-6BC5-B458-B6D2-D20FF04B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31651-F2FA-5CD7-ADA7-ED2160441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80C5C-2EA3-7BD4-6959-04E8FC3B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FAF-9BD7-F4FF-CF96-E8C964B9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83305-EBB4-96AE-41BE-4E0809984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CA136-5996-FC29-810E-09C265C9E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A9478-3494-A219-F67B-25CBE6667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7D3CE-EAF7-889C-9FBA-2A2907F6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5DEB9-B0FB-7379-F4B2-6EA418045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1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C03C7-8B4D-1642-63C6-4FF93F71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96E8-8C9D-C10C-521E-5F4703E8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61075-F0BC-B2F3-80BC-3D83FEFC99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CA8B1-D439-4EFC-B176-29CF8FA51F6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CC7D-3993-8C67-75E4-79B07D2A5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39F3-B542-89F6-F492-B4F4011392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AE532D-29E5-462F-ACD9-90839068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4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C03835-5BB8-D71E-9395-6C6C05BB4A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7" b="25731"/>
          <a:stretch/>
        </p:blipFill>
        <p:spPr>
          <a:xfrm>
            <a:off x="0" y="0"/>
            <a:ext cx="12192000" cy="3144838"/>
          </a:xfrm>
        </p:spPr>
      </p:pic>
      <p:pic>
        <p:nvPicPr>
          <p:cNvPr id="9" name="Picture 8" descr="California Fish and Wildlife Logo">
            <a:extLst>
              <a:ext uri="{FF2B5EF4-FFF2-40B4-BE49-F238E27FC236}">
                <a16:creationId xmlns:a16="http://schemas.microsoft.com/office/drawing/2014/main" id="{05BEA135-73FE-53A2-FE81-A29C0E9F1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16" y="2191216"/>
            <a:ext cx="1233966" cy="1628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9641B-5D2F-B0E9-1A5A-A2062A478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1E718F"/>
                </a:solidFill>
                <a:latin typeface="Century Gothic" panose="020B0502020202020204" pitchFamily="34" charset="0"/>
              </a:rPr>
              <a:t>CVCS Escapement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5C4B8-FA7D-8EE3-F6C5-C7AF9F710B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047BD4-8C99-C4BE-83A1-EF6CD3D7D1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Arthur Barros, California Department of Fish and Wildlife</a:t>
            </a:r>
          </a:p>
          <a:p>
            <a:r>
              <a:rPr lang="en-US" dirty="0"/>
              <a:t>Arthur.Barros@wildlife.ca.gov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BE11D55-20E6-FF15-A042-C53183279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the CVCS Escapement Model</a:t>
            </a:r>
          </a:p>
        </p:txBody>
      </p:sp>
    </p:spTree>
    <p:extLst>
      <p:ext uri="{BB962C8B-B14F-4D97-AF65-F5344CB8AC3E}">
        <p14:creationId xmlns:p14="http://schemas.microsoft.com/office/powerpoint/2010/main" val="2638691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Wrapping up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A3596B7-9B47-1FD5-F69B-9B9D8842F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05AA7A1A-94FE-0AEF-A79A-59435C1C0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6769100" cy="5078061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For smaller datasets both methods produce similar precision, while </a:t>
            </a:r>
            <a:r>
              <a:rPr lang="en-US" sz="3600" dirty="0" err="1"/>
              <a:t>escapeMR</a:t>
            </a:r>
            <a:r>
              <a:rPr lang="en-US" sz="3600" dirty="0"/>
              <a:t> is faster.</a:t>
            </a:r>
          </a:p>
          <a:p>
            <a:endParaRPr lang="en-US" sz="3600" dirty="0"/>
          </a:p>
          <a:p>
            <a:r>
              <a:rPr lang="en-US" sz="3600" dirty="0"/>
              <a:t>For some datasets, like 2021 America River, </a:t>
            </a:r>
            <a:r>
              <a:rPr lang="en-US" sz="3600" dirty="0" err="1"/>
              <a:t>escapeMR</a:t>
            </a:r>
            <a:r>
              <a:rPr lang="en-US" sz="3600" dirty="0"/>
              <a:t> VA09AD algorithm may fail to converge, resulting in failure to estimate abundance.</a:t>
            </a:r>
          </a:p>
          <a:p>
            <a:endParaRPr lang="en-US" sz="3600" dirty="0"/>
          </a:p>
          <a:p>
            <a:r>
              <a:rPr lang="en-US" sz="3600" dirty="0"/>
              <a:t>Using data from simulated populations, </a:t>
            </a:r>
            <a:r>
              <a:rPr lang="en-US" sz="3600" dirty="0" err="1"/>
              <a:t>escapeMR</a:t>
            </a:r>
            <a:r>
              <a:rPr lang="en-US" sz="3600" dirty="0"/>
              <a:t> was biased for larger datasets.</a:t>
            </a:r>
          </a:p>
          <a:p>
            <a:endParaRPr lang="en-US" sz="3600" dirty="0"/>
          </a:p>
          <a:p>
            <a:r>
              <a:rPr lang="en-US" sz="3600" dirty="0"/>
              <a:t>R </a:t>
            </a:r>
            <a:r>
              <a:rPr lang="en-US" sz="3600" dirty="0" err="1"/>
              <a:t>optim</a:t>
            </a:r>
            <a:r>
              <a:rPr lang="en-US" sz="3600" dirty="0"/>
              <a:t>() method, even with </a:t>
            </a:r>
            <a:r>
              <a:rPr lang="en-US" sz="3600" dirty="0" err="1"/>
              <a:t>Rcpp</a:t>
            </a:r>
            <a:r>
              <a:rPr lang="en-US" sz="3600" dirty="0"/>
              <a:t> boost, isn’t as fast as </a:t>
            </a:r>
            <a:r>
              <a:rPr lang="en-US" sz="3600" dirty="0" err="1"/>
              <a:t>escapeMR</a:t>
            </a:r>
            <a:r>
              <a:rPr lang="en-US" sz="3600" dirty="0"/>
              <a:t>, unless </a:t>
            </a:r>
            <a:r>
              <a:rPr lang="en-US" sz="3600" dirty="0" err="1"/>
              <a:t>escapeMR</a:t>
            </a:r>
            <a:r>
              <a:rPr lang="en-US" sz="3600" dirty="0"/>
              <a:t> fails to converge.</a:t>
            </a:r>
          </a:p>
        </p:txBody>
      </p:sp>
      <p:pic>
        <p:nvPicPr>
          <p:cNvPr id="2" name="Picture 1" descr="Fish on the ground&#10;&#10;Description automatically generated">
            <a:extLst>
              <a:ext uri="{FF2B5EF4-FFF2-40B4-BE49-F238E27FC236}">
                <a16:creationId xmlns:a16="http://schemas.microsoft.com/office/drawing/2014/main" id="{4B10D5C4-19B3-5961-0861-5F3B1D56E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582" y="-1"/>
            <a:ext cx="5366327" cy="68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1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Session goals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75E9545-5F2B-6C45-1E21-53A896F89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1405289"/>
            <a:ext cx="11811000" cy="4995508"/>
          </a:xfrm>
        </p:spPr>
        <p:txBody>
          <a:bodyPr>
            <a:normAutofit/>
          </a:bodyPr>
          <a:lstStyle/>
          <a:p>
            <a:r>
              <a:rPr lang="en-US" sz="3600" dirty="0"/>
              <a:t>Review differences between </a:t>
            </a:r>
            <a:r>
              <a:rPr lang="en-US" sz="3600" dirty="0" err="1"/>
              <a:t>escapeMR</a:t>
            </a:r>
            <a:r>
              <a:rPr lang="en-US" sz="3600" dirty="0"/>
              <a:t> methods and our code.</a:t>
            </a:r>
          </a:p>
          <a:p>
            <a:r>
              <a:rPr lang="en-US" sz="3600" dirty="0"/>
              <a:t>Compare results using example data.</a:t>
            </a:r>
          </a:p>
          <a:p>
            <a:r>
              <a:rPr lang="en-US" sz="3600" dirty="0"/>
              <a:t>Simulate populations to try and compare model accuracy.</a:t>
            </a:r>
          </a:p>
        </p:txBody>
      </p:sp>
    </p:spTree>
    <p:extLst>
      <p:ext uri="{BB962C8B-B14F-4D97-AF65-F5344CB8AC3E}">
        <p14:creationId xmlns:p14="http://schemas.microsoft.com/office/powerpoint/2010/main" val="48013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999FBBD-4C18-A9FA-029B-1D02AD01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4914899"/>
            <a:ext cx="10845300" cy="1631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Optimization algorithm:</a:t>
            </a:r>
          </a:p>
          <a:p>
            <a:pPr lvl="1"/>
            <a:r>
              <a:rPr lang="en-US" sz="2800" b="1" dirty="0" err="1"/>
              <a:t>escapeMR</a:t>
            </a:r>
            <a:r>
              <a:rPr lang="en-US" sz="2800" dirty="0"/>
              <a:t>: VA09AD (FORTRAN)</a:t>
            </a:r>
          </a:p>
          <a:p>
            <a:pPr lvl="1"/>
            <a:r>
              <a:rPr lang="en-US" sz="2800" b="1" dirty="0"/>
              <a:t>R </a:t>
            </a:r>
            <a:r>
              <a:rPr lang="en-US" sz="2800" b="1" dirty="0" err="1"/>
              <a:t>optim</a:t>
            </a:r>
            <a:r>
              <a:rPr lang="en-US" sz="2800" b="1" dirty="0"/>
              <a:t>()</a:t>
            </a:r>
            <a:r>
              <a:rPr lang="en-US" sz="2800" dirty="0"/>
              <a:t>: </a:t>
            </a:r>
            <a:r>
              <a:rPr lang="en-US" sz="2800" dirty="0" err="1"/>
              <a:t>Broyden</a:t>
            </a:r>
            <a:r>
              <a:rPr lang="en-US" sz="2800" dirty="0"/>
              <a:t>-Fletcher-Goldfarb-</a:t>
            </a:r>
            <a:r>
              <a:rPr lang="en-US" sz="2800" dirty="0" err="1"/>
              <a:t>Shanno</a:t>
            </a:r>
            <a:r>
              <a:rPr lang="en-US" sz="2800" dirty="0"/>
              <a:t> (BFGS)</a:t>
            </a:r>
          </a:p>
        </p:txBody>
      </p:sp>
    </p:spTree>
    <p:extLst>
      <p:ext uri="{BB962C8B-B14F-4D97-AF65-F5344CB8AC3E}">
        <p14:creationId xmlns:p14="http://schemas.microsoft.com/office/powerpoint/2010/main" val="269499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E7F96C8-F08A-CFC1-8559-48396493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61748"/>
            <a:ext cx="6518495" cy="3324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3319F0-3743-65BF-D5D8-8BFEB986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94" y="1994845"/>
            <a:ext cx="5103136" cy="3591710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405289"/>
            <a:ext cx="11421291" cy="920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Demo data</a:t>
            </a:r>
            <a:r>
              <a:rPr lang="en-US" sz="3600" dirty="0"/>
              <a:t>; </a:t>
            </a:r>
            <a:r>
              <a:rPr lang="en-US" sz="2800" dirty="0"/>
              <a:t>nan=153, ns=5, chops=221, 500 iterations</a:t>
            </a:r>
          </a:p>
        </p:txBody>
      </p:sp>
    </p:spTree>
    <p:extLst>
      <p:ext uri="{BB962C8B-B14F-4D97-AF65-F5344CB8AC3E}">
        <p14:creationId xmlns:p14="http://schemas.microsoft.com/office/powerpoint/2010/main" val="17348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Comparing our code to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endParaRPr lang="en-US" b="1" dirty="0">
              <a:solidFill>
                <a:srgbClr val="1E718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5" y="1327445"/>
            <a:ext cx="12032055" cy="9204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b="1" dirty="0"/>
              <a:t>American R. 2021</a:t>
            </a:r>
            <a:r>
              <a:rPr lang="en-US" sz="3600" dirty="0"/>
              <a:t>; nan=1359, ns=12, chops=3885, 500 iterations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59ED3-6C22-AF60-684F-D343B6EE7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"/>
          <a:stretch/>
        </p:blipFill>
        <p:spPr>
          <a:xfrm>
            <a:off x="1166765" y="2055136"/>
            <a:ext cx="10239469" cy="4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escapeMR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 failure to converge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AB941219-0D34-BBE4-0088-1E966FA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6" y="1327445"/>
            <a:ext cx="11421291" cy="64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ARC 2021, 500 iterations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72382-F9AB-DF9B-76C8-DEC12EEE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6" y="1968836"/>
            <a:ext cx="7148603" cy="44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Simulating a population with </a:t>
            </a:r>
            <a:r>
              <a:rPr lang="en-US" b="1" dirty="0" err="1">
                <a:solidFill>
                  <a:srgbClr val="1E718F"/>
                </a:solidFill>
                <a:latin typeface="Century Gothic" panose="020B0502020202020204" pitchFamily="34" charset="0"/>
              </a:rPr>
              <a:t>ch_sim</a:t>
            </a:r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()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1E9863-2951-DA61-1A8F-C85C41DA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3" y="1325728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9550" y="2425699"/>
                <a:ext cx="11811000" cy="3975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600" dirty="0" err="1"/>
                  <a:t>ch_sim</a:t>
                </a:r>
                <a:r>
                  <a:rPr lang="en-US" sz="3600" dirty="0"/>
                  <a:t>():</a:t>
                </a:r>
              </a:p>
              <a:p>
                <a:pPr lvl="1"/>
                <a:r>
                  <a:rPr lang="en-US" sz="3200" dirty="0"/>
                  <a:t>Generates length and sex matrices from distributions.</a:t>
                </a:r>
              </a:p>
              <a:p>
                <a:pPr lvl="1"/>
                <a:r>
                  <a:rPr lang="en-US" sz="3200" dirty="0"/>
                  <a:t>Utilizes coefficients to produce capture and survival probabilities.</a:t>
                </a:r>
              </a:p>
              <a:p>
                <a:pPr lvl="1"/>
                <a:r>
                  <a:rPr lang="en-US" sz="3200" dirty="0"/>
                  <a:t>Uses normal distribution of fish arrival dates.</a:t>
                </a:r>
              </a:p>
              <a:p>
                <a:pPr lvl="1"/>
                <a:r>
                  <a:rPr lang="en-US" sz="3200" dirty="0"/>
                  <a:t>Simulates capture history with simulated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3200">
                            <a:solidFill>
                              <a:schemeClr val="tx1"/>
                            </a:solidFill>
                          </a:rPr>
                          <m:t>𝜙</m:t>
                        </m:r>
                      </m:e>
                      <m:sub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3200" dirty="0"/>
                  <a:t>.</a:t>
                </a: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2" name="Content Placeholder 8">
                <a:extLst>
                  <a:ext uri="{FF2B5EF4-FFF2-40B4-BE49-F238E27FC236}">
                    <a16:creationId xmlns:a16="http://schemas.microsoft.com/office/drawing/2014/main" id="{22726B0D-E5DD-2D92-D5E6-F1B416DE0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50" y="2425699"/>
                <a:ext cx="11811000" cy="3975097"/>
              </a:xfrm>
              <a:blipFill>
                <a:blip r:embed="rId4"/>
                <a:stretch>
                  <a:fillRect l="-1548" t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9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D0DBD04-2108-1564-BBDF-E9A3FCA5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0" y="1320800"/>
            <a:ext cx="9991725" cy="685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8CC6B2-BFC5-87BE-A6D1-1E375F78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177798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1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07EF281-3622-4F9F-A1BC-282FBE27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1E718F"/>
                </a:solidFill>
                <a:latin typeface="Century Gothic" panose="020B0502020202020204" pitchFamily="34" charset="0"/>
              </a:rPr>
              <a:t>Simulated populations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786DF-E915-05D5-C6A0-69EDA5D1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1000" y="1112799"/>
            <a:ext cx="11811000" cy="0"/>
          </a:xfrm>
          <a:prstGeom prst="line">
            <a:avLst/>
          </a:prstGeom>
          <a:ln>
            <a:solidFill>
              <a:srgbClr val="1E71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7135F7-881F-4D36-375C-666B1773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92" y="1198320"/>
            <a:ext cx="9715500" cy="923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A2211-5719-8066-AFEA-74FCECFB3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10" y="2207765"/>
            <a:ext cx="11053264" cy="43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5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19760</TotalTime>
  <Words>266</Words>
  <Application>Microsoft Office PowerPoint</Application>
  <PresentationFormat>Widescreen</PresentationFormat>
  <Paragraphs>45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Century Gothic</vt:lpstr>
      <vt:lpstr>Office Theme</vt:lpstr>
      <vt:lpstr>CVCS Escapement Modeling</vt:lpstr>
      <vt:lpstr>Session goals</vt:lpstr>
      <vt:lpstr>Comparing our code to escapeMR</vt:lpstr>
      <vt:lpstr>Comparing our code to escapeMR</vt:lpstr>
      <vt:lpstr>Comparing our code to escapeMR</vt:lpstr>
      <vt:lpstr>escapeMR failure to converge</vt:lpstr>
      <vt:lpstr>Simulating a population with ch_sim()</vt:lpstr>
      <vt:lpstr>Simulated populations</vt:lpstr>
      <vt:lpstr>Simulated populations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Barros, Arthur@Wildlife</dc:creator>
  <cp:lastModifiedBy>Barros, Arthur@Wildlife</cp:lastModifiedBy>
  <cp:revision>58</cp:revision>
  <dcterms:created xsi:type="dcterms:W3CDTF">2024-08-07T17:39:51Z</dcterms:created>
  <dcterms:modified xsi:type="dcterms:W3CDTF">2024-09-18T20:31:45Z</dcterms:modified>
</cp:coreProperties>
</file>